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90" r:id="rId3"/>
    <p:sldId id="292" r:id="rId4"/>
    <p:sldId id="293" r:id="rId5"/>
    <p:sldId id="294" r:id="rId6"/>
    <p:sldId id="295" r:id="rId7"/>
    <p:sldId id="296" r:id="rId8"/>
    <p:sldId id="297" r:id="rId9"/>
    <p:sldId id="300" r:id="rId10"/>
    <p:sldId id="298" r:id="rId11"/>
    <p:sldId id="299" r:id="rId12"/>
    <p:sldId id="301" r:id="rId13"/>
    <p:sldId id="302" r:id="rId14"/>
    <p:sldId id="303" r:id="rId15"/>
    <p:sldId id="304" r:id="rId16"/>
    <p:sldId id="305" r:id="rId17"/>
    <p:sldId id="289" r:id="rId18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 проекта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Средства гранта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25.0</c:v>
                </c:pt>
                <c:pt idx="1">
                  <c:v>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2E86B-8582-4831-AC4A-5DBF278A24BC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EB48-D016-45A3-B6BA-C84BAD891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3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96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42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73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51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66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46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060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3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5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8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2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26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5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73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40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B48-D016-45A3-B6BA-C84BAD891F8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0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2ECB-6E6A-4787-A23F-618B70B1A3A0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D59E-A8C8-43C4-8F41-E3F0A0BA3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9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A243-6B9A-47D1-84CC-D991D5F7DC11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832F9-4211-4505-8D63-DD54C67AA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2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9B1E-F046-4E61-B084-50D13309FE6C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54B92-6796-467D-B6DF-89ECF59B2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3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B73C9-F667-41EE-AB8A-047E4039EBC6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5F84-04C5-4D05-BBB3-F9430731F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7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13C7-2D00-4872-9A86-2D130FC00EF2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92B5-479E-4BC2-991A-0094BCABE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8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6D102-2819-4CD6-B75B-CEA060630624}" type="datetime1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FCBF-E13E-4FF1-AF05-29E00DB40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4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162B-C22E-437B-840D-C50F99D4208B}" type="datetime1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785B-5681-4401-B6E4-EF739828C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F775-1E0D-47D1-BE00-1DDFEDE8A7AB}" type="datetime1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1D2A-8BB6-4018-B1AC-9A2982A87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45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5739C-CD86-43DE-A9FE-47E6A460846A}" type="datetime1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42030-B25C-42A5-B1E3-63BCF029D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20524-BD8E-443B-B48A-BE69BC0CDEC6}" type="datetime1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46C2-F4B0-4F06-8EB5-3C9DC3478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6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9970-B879-40A8-B6CD-81EFE1AAEB94}" type="datetime1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623A-9554-49EA-AD87-B2569D898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F93C3F-68F7-4F4E-8CB3-83AE824DC7ED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E89616-71FD-4865-B26C-3F7638BA9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mailto:di@sofp.ru" TargetMode="External"/><Relationship Id="rId5" Type="http://schemas.openxmlformats.org/officeDocument/2006/relationships/hyperlink" Target="mailto:tvs@sofp.ru" TargetMode="External"/><Relationship Id="rId6" Type="http://schemas.openxmlformats.org/officeDocument/2006/relationships/image" Target="../media/image5.png"/><Relationship Id="rId7" Type="http://schemas.openxmlformats.org/officeDocument/2006/relationships/hyperlink" Target="mailto:o.mekerova@egov66.r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5"/>
            <a:ext cx="9920760" cy="1657607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Грант «Агротуризм»</a:t>
            </a:r>
            <a:b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</a:br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от Министерства сельского хозяйства РФ</a:t>
            </a:r>
            <a:b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</a:br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(отбор на 2024 год)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4591" y="2088291"/>
            <a:ext cx="9469395" cy="4059195"/>
          </a:xfrm>
        </p:spPr>
        <p:txBody>
          <a:bodyPr/>
          <a:lstStyle/>
          <a:p>
            <a:r>
              <a:rPr lang="ru-RU" dirty="0" smtClean="0"/>
              <a:t>Нормативная база</a:t>
            </a:r>
          </a:p>
          <a:p>
            <a:r>
              <a:rPr lang="ru-RU" dirty="0" smtClean="0"/>
              <a:t>Основные понятия сельского и </a:t>
            </a:r>
            <a:r>
              <a:rPr lang="ru-RU" dirty="0" err="1" smtClean="0"/>
              <a:t>агротуризма</a:t>
            </a:r>
            <a:endParaRPr lang="ru-RU" dirty="0" smtClean="0"/>
          </a:p>
          <a:p>
            <a:r>
              <a:rPr lang="ru-RU" dirty="0" smtClean="0"/>
              <a:t>Государственная поддержка в виде гранта</a:t>
            </a:r>
          </a:p>
          <a:p>
            <a:r>
              <a:rPr lang="ru-RU" dirty="0" smtClean="0"/>
              <a:t>Основные требования и условия получения гранта</a:t>
            </a:r>
          </a:p>
          <a:p>
            <a:r>
              <a:rPr lang="ru-RU" dirty="0" smtClean="0"/>
              <a:t>На что можно тратить средства гранта</a:t>
            </a:r>
          </a:p>
          <a:p>
            <a:r>
              <a:rPr lang="ru-RU" dirty="0" smtClean="0"/>
              <a:t>Критерии оценки заявок</a:t>
            </a:r>
          </a:p>
          <a:p>
            <a:r>
              <a:rPr lang="ru-RU" dirty="0" smtClean="0"/>
              <a:t>Показатели при реализации проекта </a:t>
            </a:r>
            <a:r>
              <a:rPr lang="ru-RU" dirty="0" err="1" smtClean="0"/>
              <a:t>агротуризма</a:t>
            </a:r>
            <a:endParaRPr lang="ru-RU" dirty="0" smtClean="0"/>
          </a:p>
          <a:p>
            <a:r>
              <a:rPr lang="ru-RU" dirty="0" smtClean="0"/>
              <a:t>Типовые ошибки проектов предыдущих отборов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7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6"/>
            <a:ext cx="9920760" cy="526964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Направление расходования средств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4591" y="942890"/>
            <a:ext cx="9469395" cy="534669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400" dirty="0" smtClean="0"/>
              <a:t>Приобретение</a:t>
            </a:r>
            <a:r>
              <a:rPr lang="ru-RU" sz="1400" dirty="0"/>
              <a:t>, строительство, </a:t>
            </a:r>
            <a:r>
              <a:rPr lang="ru-RU" sz="1400" dirty="0" smtClean="0"/>
              <a:t>модернизация </a:t>
            </a:r>
            <a:r>
              <a:rPr lang="ru-RU" sz="1400" dirty="0"/>
              <a:t>или реконструкцию средств размещения, в том числе </a:t>
            </a:r>
            <a:r>
              <a:rPr lang="ru-RU" sz="1400" dirty="0" smtClean="0"/>
              <a:t>модульных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Подключение </a:t>
            </a:r>
            <a:r>
              <a:rPr lang="ru-RU" sz="1400" dirty="0"/>
              <a:t>средств размещения, объектов, используемых для осуществления деятельности по оказанию услуг в сфере сельского </a:t>
            </a:r>
            <a:r>
              <a:rPr lang="ru-RU" sz="1400" dirty="0" smtClean="0"/>
              <a:t>туризма к </a:t>
            </a:r>
            <a:r>
              <a:rPr lang="ru-RU" sz="1400" dirty="0"/>
              <a:t>электрическим, водо-, газо- и теплопроводным сетям, в том числе автономным, канализационным сетям, обустройство автономных источников электро-, водо-, газо- и </a:t>
            </a:r>
            <a:r>
              <a:rPr lang="ru-RU" sz="1400" dirty="0" smtClean="0"/>
              <a:t>теплоснабжения.</a:t>
            </a:r>
          </a:p>
          <a:p>
            <a:pPr>
              <a:buFont typeface="+mj-lt"/>
              <a:buAutoNum type="arabicPeriod"/>
            </a:pPr>
            <a:r>
              <a:rPr lang="ru-RU" sz="1400" dirty="0"/>
              <a:t>П</a:t>
            </a:r>
            <a:r>
              <a:rPr lang="ru-RU" sz="1400" dirty="0" smtClean="0"/>
              <a:t>риобретение </a:t>
            </a:r>
            <a:r>
              <a:rPr lang="ru-RU" sz="1400" dirty="0"/>
              <a:t>и монтаж туристского оборудования, снаряжения и </a:t>
            </a:r>
            <a:r>
              <a:rPr lang="ru-RU" sz="1400" dirty="0" smtClean="0"/>
              <a:t>инвентаря, </a:t>
            </a:r>
            <a:r>
              <a:rPr lang="ru-RU" sz="1400" dirty="0"/>
              <a:t>пунктов проката, объектов туристского показа и объектов развлекательной инфраструктуры, включая детские развлекательные комплексы, мебели и </a:t>
            </a:r>
            <a:r>
              <a:rPr lang="ru-RU" sz="1400" dirty="0" smtClean="0"/>
              <a:t>оборудования, </a:t>
            </a:r>
            <a:r>
              <a:rPr lang="ru-RU" sz="1400" dirty="0"/>
              <a:t>техники, специализированного транспорта и оборудования не бывшего в </a:t>
            </a:r>
            <a:r>
              <a:rPr lang="ru-RU" sz="1400" dirty="0" smtClean="0"/>
              <a:t>употреблении. Приобретение </a:t>
            </a:r>
            <a:r>
              <a:rPr lang="ru-RU" sz="1400" dirty="0"/>
              <a:t>указанного оборудования, снаряжения и инвентаря, бывших в употреблении и эксплуатации, не </a:t>
            </a:r>
            <a:r>
              <a:rPr lang="ru-RU" sz="1400" dirty="0" smtClean="0"/>
              <a:t>допускается (список – в приказе).</a:t>
            </a:r>
            <a:endParaRPr lang="ru-RU" sz="1400" dirty="0"/>
          </a:p>
          <a:p>
            <a:pPr>
              <a:buFont typeface="+mj-lt"/>
              <a:buAutoNum type="arabicPeriod" startAt="4"/>
            </a:pPr>
            <a:r>
              <a:rPr lang="ru-RU" sz="1400" dirty="0" smtClean="0"/>
              <a:t>Проведение </a:t>
            </a:r>
            <a:r>
              <a:rPr lang="ru-RU" sz="1400" dirty="0"/>
              <a:t>работ по благоустройству территорий</a:t>
            </a:r>
            <a:r>
              <a:rPr lang="ru-RU" sz="1400" dirty="0" smtClean="0"/>
              <a:t>, </a:t>
            </a:r>
            <a:r>
              <a:rPr lang="ru-RU" sz="1400" dirty="0"/>
              <a:t>в том числе:</a:t>
            </a:r>
          </a:p>
          <a:p>
            <a:r>
              <a:rPr lang="ru-RU" sz="1400" dirty="0"/>
              <a:t>создание и обустройство зон отдыха, спортивных и детских игровых площадок, площадок для занятия адаптивной физической культурой и адаптивным спортом для лиц с ограниченными возможностями здоровья;</a:t>
            </a:r>
          </a:p>
          <a:p>
            <a:r>
              <a:rPr lang="ru-RU" sz="1400" dirty="0"/>
              <a:t>организация освещения территории, включая архитектурную подсветку зданий, строений, сооружений, в том числе с использованием энергосберегающих технологий;</a:t>
            </a:r>
          </a:p>
          <a:p>
            <a:r>
              <a:rPr lang="ru-RU" sz="1400" dirty="0"/>
              <a:t>организация пешеходных коммуникаций, в том числе тротуаров, аллей, велосипедных дорожек, тропинок;</a:t>
            </a:r>
          </a:p>
          <a:p>
            <a:r>
              <a:rPr lang="ru-RU" sz="1400" dirty="0"/>
              <a:t>создание и обустройство мест парковок;</a:t>
            </a:r>
          </a:p>
          <a:p>
            <a:r>
              <a:rPr lang="ru-RU" sz="1400" dirty="0"/>
              <a:t>установка (обустройство) ограждений, в том числе газонных и тротуарных ограждений;</a:t>
            </a:r>
          </a:p>
          <a:p>
            <a:r>
              <a:rPr lang="ru-RU" sz="1400" dirty="0"/>
              <a:t>обустройство территории в целях обеспечения беспрепятственного передвижения инвалидов и других маломобильных групп населения;</a:t>
            </a:r>
          </a:p>
          <a:p>
            <a:r>
              <a:rPr lang="ru-RU" sz="1400" dirty="0"/>
              <a:t>сохранение и восстановление природных ландшафтов и историко-культурных памятников.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2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6"/>
            <a:ext cx="9920760" cy="526964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Перечень документов в составе заявки (1)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4591" y="942890"/>
            <a:ext cx="9469395" cy="534669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600" dirty="0" smtClean="0"/>
              <a:t>Сопроводительное </a:t>
            </a:r>
            <a:r>
              <a:rPr lang="ru-RU" sz="1600" dirty="0"/>
              <a:t>письмо;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Опись </a:t>
            </a:r>
            <a:r>
              <a:rPr lang="ru-RU" sz="1600" dirty="0"/>
              <a:t>документов заявочной документации с указанием количества листов по каждому документу;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Письмо</a:t>
            </a:r>
            <a:r>
              <a:rPr lang="ru-RU" sz="1600" dirty="0"/>
              <a:t>, подтверждающее выделение из бюджета субъекта Российской Федерации необходимых объемов бюджетных </a:t>
            </a:r>
            <a:r>
              <a:rPr lang="ru-RU" sz="1600" dirty="0" smtClean="0"/>
              <a:t>ассигнований;</a:t>
            </a:r>
            <a:endParaRPr lang="ru-RU" sz="1600" dirty="0"/>
          </a:p>
          <a:p>
            <a:pPr>
              <a:buFont typeface="+mj-lt"/>
              <a:buAutoNum type="arabicPeriod"/>
            </a:pPr>
            <a:r>
              <a:rPr lang="ru-RU" sz="1600" dirty="0" smtClean="0"/>
              <a:t>Заявку </a:t>
            </a:r>
            <a:r>
              <a:rPr lang="ru-RU" sz="1600" dirty="0"/>
              <a:t>на участие в отборе проектов сельского туризма по каждому проекту развития сельского туризма </a:t>
            </a:r>
            <a:r>
              <a:rPr lang="ru-RU" sz="1600" i="1" u="sng" dirty="0"/>
              <a:t>по </a:t>
            </a:r>
            <a:r>
              <a:rPr lang="ru-RU" sz="1600" i="1" u="sng" dirty="0" smtClean="0"/>
              <a:t>утвержденной форме</a:t>
            </a:r>
            <a:r>
              <a:rPr lang="ru-RU" sz="1600" dirty="0" smtClean="0"/>
              <a:t>;</a:t>
            </a:r>
            <a:endParaRPr lang="ru-RU" sz="1600" dirty="0"/>
          </a:p>
          <a:p>
            <a:pPr>
              <a:buFont typeface="+mj-lt"/>
              <a:buAutoNum type="arabicPeriod"/>
            </a:pPr>
            <a:r>
              <a:rPr lang="ru-RU" sz="1600" dirty="0" smtClean="0"/>
              <a:t>Проект </a:t>
            </a:r>
            <a:r>
              <a:rPr lang="ru-RU" sz="1600" dirty="0"/>
              <a:t>развития сельского туризма </a:t>
            </a:r>
            <a:r>
              <a:rPr lang="ru-RU" sz="1600" i="1" u="sng" dirty="0"/>
              <a:t>по </a:t>
            </a:r>
            <a:r>
              <a:rPr lang="ru-RU" sz="1600" i="1" u="sng" dirty="0" smtClean="0"/>
              <a:t>утвержденной форме</a:t>
            </a:r>
            <a:r>
              <a:rPr lang="ru-RU" sz="1600" dirty="0" smtClean="0"/>
              <a:t>;</a:t>
            </a:r>
            <a:endParaRPr lang="ru-RU" sz="1600" dirty="0"/>
          </a:p>
          <a:p>
            <a:pPr>
              <a:buFont typeface="+mj-lt"/>
              <a:buAutoNum type="arabicPeriod"/>
            </a:pPr>
            <a:r>
              <a:rPr lang="ru-RU" sz="1600" dirty="0" smtClean="0"/>
              <a:t>Документ</a:t>
            </a:r>
            <a:r>
              <a:rPr lang="ru-RU" sz="1600" dirty="0"/>
              <a:t>, подтверждающий наличие собственных средств </a:t>
            </a:r>
            <a:r>
              <a:rPr lang="ru-RU" sz="1600" dirty="0" smtClean="0"/>
              <a:t>заявителя (выписка по счету или решение о предоставлении кредита/займа;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Копии </a:t>
            </a:r>
            <a:r>
              <a:rPr lang="ru-RU" sz="1600" dirty="0"/>
              <a:t>документов, подтверждающих право собственности и (или) иное право пользования заявителя на срок не менее 5 лет на земельный </a:t>
            </a:r>
            <a:r>
              <a:rPr lang="ru-RU" sz="1600" dirty="0" smtClean="0"/>
              <a:t>участок;</a:t>
            </a:r>
            <a:endParaRPr lang="ru-RU" sz="1600" dirty="0"/>
          </a:p>
          <a:p>
            <a:pPr>
              <a:buFont typeface="+mj-lt"/>
              <a:buAutoNum type="arabicPeriod"/>
            </a:pPr>
            <a:r>
              <a:rPr lang="ru-RU" sz="1600" dirty="0" smtClean="0"/>
              <a:t>Копию </a:t>
            </a:r>
            <a:r>
              <a:rPr lang="ru-RU" sz="1600" dirty="0"/>
              <a:t>выписки из Единого государственного реестра недвижимости об основных характеристиках и зарегистрированных правах на </a:t>
            </a:r>
            <a:r>
              <a:rPr lang="ru-RU" sz="1600" dirty="0" smtClean="0"/>
              <a:t>земельный;</a:t>
            </a:r>
            <a:endParaRPr lang="ru-RU" sz="1600" dirty="0"/>
          </a:p>
          <a:p>
            <a:pPr>
              <a:buFont typeface="+mj-lt"/>
              <a:buAutoNum type="arabicPeriod"/>
            </a:pPr>
            <a:r>
              <a:rPr lang="ru-RU" sz="1600" dirty="0" smtClean="0"/>
              <a:t>Согласие </a:t>
            </a:r>
            <a:r>
              <a:rPr lang="ru-RU" sz="1600" dirty="0"/>
              <a:t>заявителя на осуществление уполномоченным органом и органом государственного финансового контроля проверок соблюдения целей, условий и порядка предоставления гранта "Агротуризм" в случае предоставления заявителю гранта "Агротуризм", составленное в свободной </a:t>
            </a:r>
            <a:r>
              <a:rPr lang="ru-RU" sz="1600" dirty="0" smtClean="0"/>
              <a:t>форме</a:t>
            </a:r>
            <a:r>
              <a:rPr lang="ru-RU" sz="1600" dirty="0"/>
              <a:t>;</a:t>
            </a:r>
          </a:p>
          <a:p>
            <a:pPr>
              <a:buFont typeface="+mj-lt"/>
              <a:buAutoNum type="arabicPeriod"/>
            </a:pPr>
            <a:endParaRPr lang="ru-RU" sz="1600" dirty="0"/>
          </a:p>
          <a:p>
            <a:pPr>
              <a:buFont typeface="+mj-lt"/>
              <a:buAutoNum type="arabicPeriod"/>
            </a:pPr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7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6"/>
            <a:ext cx="9920760" cy="526964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Перечень документов в составе заявки (2)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4591" y="942890"/>
            <a:ext cx="9469395" cy="5346699"/>
          </a:xfrm>
        </p:spPr>
        <p:txBody>
          <a:bodyPr/>
          <a:lstStyle/>
          <a:p>
            <a:pPr marL="342900" indent="-342900">
              <a:buFont typeface="+mj-lt"/>
              <a:buAutoNum type="arabicPeriod" startAt="10"/>
            </a:pPr>
            <a:r>
              <a:rPr lang="ru-RU" sz="1600" dirty="0" smtClean="0"/>
              <a:t>Выписку </a:t>
            </a:r>
            <a:r>
              <a:rPr lang="ru-RU" sz="1600" dirty="0"/>
              <a:t>из Единого государственного реестра юридических лиц или выписку из Единого государственного реестра индивидуальных предпринимателей, полученную не позднее чем за 20 календарных дней до даты подачи </a:t>
            </a:r>
            <a:r>
              <a:rPr lang="ru-RU" sz="1600" dirty="0" smtClean="0"/>
              <a:t>заявки;</a:t>
            </a:r>
            <a:endParaRPr lang="ru-RU" sz="1600" dirty="0"/>
          </a:p>
          <a:p>
            <a:pPr marL="358775" indent="-358775">
              <a:buFont typeface="+mj-lt"/>
              <a:buAutoNum type="arabicPeriod" startAt="10"/>
            </a:pPr>
            <a:r>
              <a:rPr lang="ru-RU" sz="1600" dirty="0" smtClean="0"/>
              <a:t>Справку </a:t>
            </a:r>
            <a:r>
              <a:rPr lang="ru-RU" sz="1600" dirty="0"/>
              <a:t>налогового органа, подтверждающую отсутствие у заявителя по состоянию на 1-е число месяца, предшествующего дате подачи </a:t>
            </a:r>
            <a:r>
              <a:rPr lang="ru-RU" sz="1600" dirty="0" smtClean="0"/>
              <a:t>документов, задолженности </a:t>
            </a:r>
            <a:r>
              <a:rPr lang="ru-RU" sz="1600" dirty="0"/>
              <a:t>в сумме, превышающей 10 тыс. руб.;</a:t>
            </a:r>
          </a:p>
          <a:p>
            <a:pPr marL="358775" indent="-358775">
              <a:buFont typeface="+mj-lt"/>
              <a:buAutoNum type="arabicPeriod" startAt="10"/>
            </a:pPr>
            <a:r>
              <a:rPr lang="ru-RU" sz="1600" dirty="0" smtClean="0"/>
              <a:t>Справку </a:t>
            </a:r>
            <a:r>
              <a:rPr lang="ru-RU" sz="1600" dirty="0"/>
              <a:t>о соответствии заявителя требованиям настоящего </a:t>
            </a:r>
            <a:r>
              <a:rPr lang="ru-RU" sz="1600" dirty="0" smtClean="0"/>
              <a:t>порядка </a:t>
            </a:r>
            <a:r>
              <a:rPr lang="ru-RU" sz="1600" i="1" u="sng" dirty="0"/>
              <a:t>по </a:t>
            </a:r>
            <a:r>
              <a:rPr lang="ru-RU" sz="1600" i="1" u="sng" dirty="0" smtClean="0"/>
              <a:t>утвержденной форме</a:t>
            </a:r>
            <a:r>
              <a:rPr lang="ru-RU" sz="1600" dirty="0" smtClean="0"/>
              <a:t>;</a:t>
            </a:r>
            <a:endParaRPr lang="ru-RU" sz="1600" dirty="0"/>
          </a:p>
          <a:p>
            <a:pPr marL="358775" indent="-358775">
              <a:buFont typeface="+mj-lt"/>
              <a:buAutoNum type="arabicPeriod" startAt="10"/>
            </a:pPr>
            <a:r>
              <a:rPr lang="ru-RU" sz="1600" dirty="0" smtClean="0"/>
              <a:t>Выписку </a:t>
            </a:r>
            <a:r>
              <a:rPr lang="ru-RU" sz="1600" dirty="0"/>
              <a:t>из Единого реестра субъектов малого и среднего предпринимательства, полученную на 1-е число месяца, предшествующего месяцу подачи </a:t>
            </a:r>
            <a:r>
              <a:rPr lang="ru-RU" sz="1600" dirty="0" smtClean="0"/>
              <a:t>документов;</a:t>
            </a:r>
          </a:p>
          <a:p>
            <a:pPr marL="358775" indent="-358775">
              <a:buFont typeface="+mj-lt"/>
              <a:buAutoNum type="arabicPeriod" startAt="10"/>
            </a:pPr>
            <a:r>
              <a:rPr lang="ru-RU" sz="1600" dirty="0" smtClean="0"/>
              <a:t>Копию </a:t>
            </a:r>
            <a:r>
              <a:rPr lang="ru-RU" sz="1600" dirty="0"/>
              <a:t>утвержденной проектной документации и копии иных утвержденных документов, подготавливаемых в соответствии со статьей 48 Градостроительного кодекса Российской </a:t>
            </a:r>
            <a:r>
              <a:rPr lang="ru-RU" sz="1600" dirty="0" smtClean="0"/>
              <a:t>Федерации, </a:t>
            </a:r>
            <a:r>
              <a:rPr lang="ru-RU" sz="1600" dirty="0"/>
              <a:t>в отношении каждого объекта капитального строительства, предлагаемого к строительству, реконструкции или капитальному ремонту в рамках реализации мероприятий проекта (при наличии);</a:t>
            </a:r>
          </a:p>
          <a:p>
            <a:pPr marL="358775" indent="-358775">
              <a:buFont typeface="+mj-lt"/>
              <a:buAutoNum type="arabicPeriod" startAt="10"/>
            </a:pPr>
            <a:r>
              <a:rPr lang="ru-RU" sz="1600" dirty="0" smtClean="0"/>
              <a:t>Копию </a:t>
            </a:r>
            <a:r>
              <a:rPr lang="ru-RU" sz="1600" dirty="0"/>
              <a:t>заключения </a:t>
            </a:r>
            <a:r>
              <a:rPr lang="ru-RU" sz="1600" dirty="0" smtClean="0"/>
              <a:t>о прохождении </a:t>
            </a:r>
            <a:r>
              <a:rPr lang="ru-RU" sz="1600" dirty="0"/>
              <a:t>государственной экспертизы проектной документации и результатов инженерных изысканий (при наличии);</a:t>
            </a:r>
          </a:p>
          <a:p>
            <a:pPr marL="358775" indent="-358775">
              <a:buFont typeface="+mj-lt"/>
              <a:buAutoNum type="arabicPeriod" startAt="10"/>
            </a:pPr>
            <a:r>
              <a:rPr lang="ru-RU" sz="1600" dirty="0" smtClean="0"/>
              <a:t>Презентацию </a:t>
            </a:r>
            <a:r>
              <a:rPr lang="ru-RU" sz="1600" dirty="0"/>
              <a:t>проекта в произвольной </a:t>
            </a:r>
            <a:r>
              <a:rPr lang="ru-RU" sz="1600" dirty="0" smtClean="0"/>
              <a:t>форме.</a:t>
            </a:r>
            <a:endParaRPr lang="ru-RU" sz="1600" dirty="0"/>
          </a:p>
          <a:p>
            <a:pPr>
              <a:buFont typeface="+mj-lt"/>
              <a:buAutoNum type="arabicPeriod" startAt="10"/>
            </a:pPr>
            <a:endParaRPr lang="ru-RU" sz="1600" dirty="0"/>
          </a:p>
          <a:p>
            <a:pPr>
              <a:buFont typeface="+mj-lt"/>
              <a:buAutoNum type="arabicPeriod" startAt="10"/>
            </a:pPr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0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6"/>
            <a:ext cx="9920760" cy="526964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Критерии оценки заявок (1)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03869"/>
              </p:ext>
            </p:extLst>
          </p:nvPr>
        </p:nvGraphicFramePr>
        <p:xfrm>
          <a:off x="2256558" y="874154"/>
          <a:ext cx="9500896" cy="5014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604"/>
                <a:gridCol w="3459892"/>
                <a:gridCol w="3130447"/>
                <a:gridCol w="1314145"/>
                <a:gridCol w="1041808"/>
              </a:tblGrid>
              <a:tr h="323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п/п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критерия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Величина критерия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Значение показателя,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балл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Вес критерия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599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собственных средств заявителя в общей стоимости проекта развития сельского туризма, проценты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 15 процентов (включительно)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16 - 25 процентов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Более 25 процентов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Планируемый среднегодовой прирост объема производства сельскохозяйственной продукции заявителя (включая первый год реализации проекта развития сельского туризма), проценты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Менее 10 процентов (включительно)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5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Более 10 процентов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99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Срок окупаемости проекта развития сельского туризма, месяцы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 54 до 60 месяцев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0,02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 36 до 53 месяцев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Менее 35 месяцев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99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новых рабочих мест, планируемых к созданию заявителем в первом году реализации проекта развития сельского туризма, единиц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планируется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0,05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1 - 5 рабочих мест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 и более рабочих мест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99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Планируемое среднегодовое количество туристов, которое планируется привлечь для посещения на объекты сельского туризма заявителя, человек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Менее 100 человек в год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101 - 600 человек в год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601 и более человек в год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9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Заявитель ранее являлся получателем мер государственной поддержки на развитие туризма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0,02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3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9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Среднегодовой прирост выручки от реализации сельскохозяйственной продукции, планируемый в период реализации проекта развития сельского туризма (включая первый год реализации проекта), проценты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 3 процентов (включительно)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0,2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3,1-10 процентов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Более 10 процентов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65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Планируемый уровень заработной платы работников заявителя в рамках реализации проекта развития сельского туризма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Ниже средней по отрасли в регионе (по данным Федеральной службы государственной статистики)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0,03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Выше или равна средней по отрасли в регионе (по данным Федеральной службы государственной статистики)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1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6"/>
            <a:ext cx="9920760" cy="526964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Критерии оценки заявок (2)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299222"/>
              </p:ext>
            </p:extLst>
          </p:nvPr>
        </p:nvGraphicFramePr>
        <p:xfrm>
          <a:off x="2314866" y="896192"/>
          <a:ext cx="9473481" cy="4960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150"/>
                <a:gridCol w="3052119"/>
                <a:gridCol w="3596422"/>
                <a:gridCol w="1329119"/>
                <a:gridCol w="900671"/>
              </a:tblGrid>
              <a:tr h="6476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Наличие у заявителя опыта в сфере оказания услуг в области туризма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Отсутствие опыта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0,01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Наличие опыта в сфере туризма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6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 использования объекта сельского туризма в течение одного календарного года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Круглогодичный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0,05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Сезонный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6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Планируемая реализация в рамках проекта мероприятий, направленных на создание и развитие доступной туристской среды для людей с ограниченными возможностями здоровья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0,01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28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Логическая связность и реализуемость проекта развития сельского туризма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Проект развития сельского туризма слабо проработан, имеются противоречия между планируемой деятельностью и ожидаемыми результатами, сроки выполнения не корректны, имеются существенные ошибки в постановке целей и задач и описании мероприятий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0,2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Описание проекта развития сельского туризма не позволяет определить содержание основных мероприятий проекта развития сельского туризма, имеются устранимые нарушения связи между целями, задачами, мероприятиями и предполагаемыми результатами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5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Цели и задачи мероприятия взаимосвязаны, но имеются несущественные несоответствия, запланированные мероприятия соответствуют условиям отбора и обеспечивают решения задач, но есть замечания по их составу, сроки выполнения отдельных мероприятий требуют корректировки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Описание проекта развития сельского туризма содержит необходимую и достаточную информацию для полного понимания его содержания, календарный план хорошо структурирован и детализован, мероприятия полностью соответствуют условиям отбора и обеспечивают решение поставленных задач и достижение результатов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76" marR="21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2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6"/>
            <a:ext cx="9920760" cy="526964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Критерии оценки заявок (3)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3761"/>
              </p:ext>
            </p:extLst>
          </p:nvPr>
        </p:nvGraphicFramePr>
        <p:xfrm>
          <a:off x="2307942" y="1339473"/>
          <a:ext cx="9437156" cy="3834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750"/>
                <a:gridCol w="3379573"/>
                <a:gridCol w="3145489"/>
                <a:gridCol w="1324020"/>
                <a:gridCol w="893324"/>
              </a:tblGrid>
              <a:tr h="27926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Заявитель является участником национального конкурса региональных брендов продуктов питания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0,01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85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Обоснованность и реалистичность планируемых затрат в рамках реализации проекта развития сельского туризма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Предполагаемые расходы не соответствуют мероприятиям проекта развития сельского туризма и (или) условиям отбора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все предполагаемые расходы проекта развития сельского туризма следуют из мероприятий проекта развития сельского туризма и обоснованы, предусмотрены не имеющие прямого отношения к реализации проекта развития сельского туризма расходы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Планируемые расходы следуют из мероприятий проекта развития сельского туризма и обоснованы, однако не все детализованы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7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проекте развития сельского туризма отсутствуют расходы, непосредственно не связанные с его реализацией, представлена детализация всех предполагаемых расходов</a:t>
                      </a:r>
                      <a:endParaRPr lang="ru-RU" sz="10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9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6"/>
            <a:ext cx="9920760" cy="526964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Типовые ошибки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4591" y="1488989"/>
            <a:ext cx="9469395" cy="417040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Нужна ясная и понятная презентация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Прикладывать выписки и справки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Подключение – только объект сельского туризма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Техника и оборудование – по целевому назначению проекта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Четко соблюдать формы документов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Выдерживать соотношение грант/собственные средства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Прикинуть баллы по проекту по критериям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Спецификация затрат по проекту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Суть, цель и задачи проекта – кратко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По земле должны быть документы обязательно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При финансировании за счет заемных средств – решение банка, а не любой документ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>
              <a:buFont typeface="+mj-lt"/>
              <a:buAutoNum type="arabicPeriod"/>
            </a:pPr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7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612900" y="282575"/>
            <a:ext cx="10515600" cy="560107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Где получить информацию?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573" y="1180929"/>
            <a:ext cx="2031785" cy="3612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8422" y="4963390"/>
            <a:ext cx="370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Джаваев </a:t>
            </a:r>
            <a:r>
              <a:rPr lang="ru-RU" sz="1200" dirty="0"/>
              <a:t>Илья Борисович (руководитель Центра)</a:t>
            </a:r>
            <a:br>
              <a:rPr lang="ru-RU" sz="1200" dirty="0"/>
            </a:br>
            <a:r>
              <a:rPr lang="ru-RU" sz="1200" dirty="0"/>
              <a:t>+7 (343) 288-77-85 (доб. 061)</a:t>
            </a:r>
            <a:br>
              <a:rPr lang="ru-RU" sz="1200" dirty="0"/>
            </a:br>
            <a:r>
              <a:rPr lang="ru-RU" sz="1200" dirty="0"/>
              <a:t>e-</a:t>
            </a:r>
            <a:r>
              <a:rPr lang="ru-RU" sz="1200" dirty="0" err="1"/>
              <a:t>mail</a:t>
            </a:r>
            <a:r>
              <a:rPr lang="ru-RU" sz="1200" dirty="0"/>
              <a:t>: </a:t>
            </a:r>
            <a:r>
              <a:rPr lang="ru-RU" sz="1200" dirty="0">
                <a:hlinkClick r:id="rId4"/>
              </a:rPr>
              <a:t>di@sofp.ru</a:t>
            </a:r>
            <a:endParaRPr lang="ru-RU" sz="1200" dirty="0"/>
          </a:p>
          <a:p>
            <a:r>
              <a:rPr lang="ru-RU" sz="1200" dirty="0"/>
              <a:t>  </a:t>
            </a:r>
          </a:p>
          <a:p>
            <a:r>
              <a:rPr lang="ru-RU" sz="1200" dirty="0"/>
              <a:t>Стыцюк Татьяна Владимировна (главный специалист)</a:t>
            </a:r>
            <a:br>
              <a:rPr lang="ru-RU" sz="1200" dirty="0"/>
            </a:br>
            <a:r>
              <a:rPr lang="ru-RU" sz="1200" dirty="0"/>
              <a:t>+7 (343) 288-77-85 (доб. 063)</a:t>
            </a:r>
            <a:br>
              <a:rPr lang="ru-RU" sz="1200" dirty="0"/>
            </a:br>
            <a:r>
              <a:rPr lang="ru-RU" sz="1200" dirty="0"/>
              <a:t>e-</a:t>
            </a:r>
            <a:r>
              <a:rPr lang="ru-RU" sz="1200" dirty="0" err="1"/>
              <a:t>mail</a:t>
            </a:r>
            <a:r>
              <a:rPr lang="ru-RU" sz="1200" dirty="0"/>
              <a:t>: </a:t>
            </a:r>
            <a:r>
              <a:rPr lang="ru-RU" sz="1200" dirty="0" smtClean="0">
                <a:hlinkClick r:id="rId5"/>
              </a:rPr>
              <a:t>tvs@sofp.ru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1713" y="1205270"/>
            <a:ext cx="6334897" cy="3563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0377" y="4963390"/>
            <a:ext cx="424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Мекерова Ольга Валерьевна</a:t>
            </a:r>
          </a:p>
          <a:p>
            <a:r>
              <a:rPr lang="ru-RU" sz="1200" dirty="0"/>
              <a:t>Начальник отдела общественного питания и сферы услуг</a:t>
            </a:r>
          </a:p>
          <a:p>
            <a:r>
              <a:rPr lang="ru-RU" sz="1200" dirty="0"/>
              <a:t>Министерства агропромышленного комплекса и потребительского </a:t>
            </a:r>
            <a:r>
              <a:rPr lang="ru-RU" sz="1200" dirty="0" smtClean="0"/>
              <a:t>рынка Свердловской </a:t>
            </a:r>
            <a:r>
              <a:rPr lang="ru-RU" sz="1200" dirty="0"/>
              <a:t>области </a:t>
            </a:r>
            <a:endParaRPr lang="ru-RU" sz="1200" dirty="0" smtClean="0"/>
          </a:p>
          <a:p>
            <a:r>
              <a:rPr lang="ru-RU" sz="1200" dirty="0" smtClean="0"/>
              <a:t>+7 </a:t>
            </a:r>
            <a:r>
              <a:rPr lang="ru-RU" sz="1200" dirty="0"/>
              <a:t>(343</a:t>
            </a:r>
            <a:r>
              <a:rPr lang="ru-RU" sz="1200" dirty="0" smtClean="0"/>
              <a:t>) 312-000-7 </a:t>
            </a:r>
            <a:r>
              <a:rPr lang="ru-RU" sz="1200" dirty="0"/>
              <a:t>(доб. 340</a:t>
            </a:r>
            <a:r>
              <a:rPr lang="ru-RU" sz="1200" dirty="0" smtClean="0"/>
              <a:t>)</a:t>
            </a:r>
          </a:p>
          <a:p>
            <a:r>
              <a:rPr lang="ru-RU" sz="1200" dirty="0"/>
              <a:t>e-</a:t>
            </a:r>
            <a:r>
              <a:rPr lang="ru-RU" sz="1200" dirty="0" err="1"/>
              <a:t>mail</a:t>
            </a:r>
            <a:r>
              <a:rPr lang="ru-RU" sz="1200" dirty="0"/>
              <a:t>: </a:t>
            </a:r>
            <a:r>
              <a:rPr lang="en-US" sz="1200" dirty="0" smtClean="0">
                <a:hlinkClick r:id="rId7"/>
              </a:rPr>
              <a:t>o.mekerova@egov66.ru</a:t>
            </a:r>
            <a:r>
              <a:rPr lang="en-US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367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6"/>
            <a:ext cx="9920760" cy="526964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Нормативная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031" y="1079416"/>
            <a:ext cx="9469395" cy="498157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Федеральный закон от 24 ноября 1996 г. N </a:t>
            </a:r>
            <a:r>
              <a:rPr lang="ru-RU" sz="2000" dirty="0" smtClean="0"/>
              <a:t>132-ФЗ «Об </a:t>
            </a:r>
            <a:r>
              <a:rPr lang="ru-RU" sz="2000" dirty="0"/>
              <a:t>основах туристской деятельности в Российской </a:t>
            </a:r>
            <a:r>
              <a:rPr lang="ru-RU" sz="2000" dirty="0" smtClean="0"/>
              <a:t>Федерации»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2000" dirty="0" smtClean="0">
                <a:solidFill>
                  <a:srgbClr val="000000"/>
                </a:solidFill>
              </a:rPr>
              <a:t>Федеральный </a:t>
            </a:r>
            <a:r>
              <a:rPr lang="ru-RU" sz="2000" dirty="0">
                <a:solidFill>
                  <a:srgbClr val="000000"/>
                </a:solidFill>
              </a:rPr>
              <a:t>закон от 29 декабря 2006 года № 264-ФЗ «О развитии сельского хозяйства»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sz="2000" dirty="0" smtClean="0"/>
              <a:t>Правила предоставления </a:t>
            </a:r>
            <a:r>
              <a:rPr lang="ru-RU" sz="2000" dirty="0"/>
              <a:t>и распределения субсидий из федерального бюджета бюджетам субъектов Российской Федерации на развитие сельского туризма (Приложение </a:t>
            </a:r>
            <a:r>
              <a:rPr lang="ru-RU" sz="2000" dirty="0" smtClean="0"/>
              <a:t>№ 12 к </a:t>
            </a:r>
            <a:r>
              <a:rPr lang="ru-RU" sz="2000" dirty="0"/>
              <a:t>Государственной программе </a:t>
            </a:r>
            <a:r>
              <a:rPr lang="ru-RU" sz="2000" dirty="0" smtClean="0"/>
              <a:t>развития сельского </a:t>
            </a:r>
            <a:r>
              <a:rPr lang="ru-RU" sz="2000" dirty="0"/>
              <a:t>хозяйства и </a:t>
            </a:r>
            <a:r>
              <a:rPr lang="ru-RU" sz="2000" dirty="0" smtClean="0"/>
              <a:t>регулирования рынков </a:t>
            </a:r>
            <a:r>
              <a:rPr lang="ru-RU" sz="2000" dirty="0"/>
              <a:t>сельскохозяйственной </a:t>
            </a:r>
            <a:r>
              <a:rPr lang="ru-RU" sz="2000" dirty="0" smtClean="0"/>
              <a:t>продукции, сырья </a:t>
            </a:r>
            <a:r>
              <a:rPr lang="ru-RU" sz="2000" dirty="0"/>
              <a:t>и </a:t>
            </a:r>
            <a:r>
              <a:rPr lang="ru-RU" sz="2000" dirty="0" smtClean="0"/>
              <a:t>продовольствия</a:t>
            </a:r>
            <a:r>
              <a:rPr lang="ru-RU" sz="2000" dirty="0"/>
              <a:t>, </a:t>
            </a:r>
            <a:r>
              <a:rPr lang="ru-RU" sz="2000" dirty="0" smtClean="0"/>
              <a:t>утвержденное Постановлением </a:t>
            </a:r>
            <a:r>
              <a:rPr lang="ru-RU" sz="2000" dirty="0"/>
              <a:t>Правительства РФ от 14 июля 2012 г. </a:t>
            </a:r>
            <a:r>
              <a:rPr lang="ru-RU" sz="2000" dirty="0" smtClean="0"/>
              <a:t>№ 717)</a:t>
            </a:r>
            <a:endParaRPr lang="en-US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ru-RU" sz="2000" dirty="0"/>
              <a:t>Приказ Министерства сельского хозяйства РФ от 2 марта 2022 г. №116 «Об утверждении перечня целевых направлений расходования гранта «Агротуризм»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ru-RU" sz="2000" dirty="0">
                <a:solidFill>
                  <a:srgbClr val="000000"/>
                </a:solidFill>
              </a:rPr>
              <a:t>Приказ Министерства сельского хозяйства РФ от 10 февраля 2022 г. №68 «Об утверждении порядка проведения конкурсного отбора проектов развития сельского туризма»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4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6"/>
            <a:ext cx="9920760" cy="526964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9259" y="914400"/>
            <a:ext cx="7591167" cy="5146589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solidFill>
                  <a:srgbClr val="024057"/>
                </a:solidFill>
              </a:rPr>
              <a:t>В Европейских странах </a:t>
            </a:r>
            <a:r>
              <a:rPr lang="ru-RU" sz="1400" b="1" dirty="0">
                <a:solidFill>
                  <a:srgbClr val="024057"/>
                </a:solidFill>
              </a:rPr>
              <a:t>различие</a:t>
            </a:r>
            <a:r>
              <a:rPr lang="ru-RU" sz="1400" dirty="0">
                <a:solidFill>
                  <a:srgbClr val="024057"/>
                </a:solidFill>
              </a:rPr>
              <a:t> между понятиями «</a:t>
            </a:r>
            <a:r>
              <a:rPr lang="ru-RU" sz="1400" b="1" dirty="0">
                <a:solidFill>
                  <a:srgbClr val="024057"/>
                </a:solidFill>
              </a:rPr>
              <a:t>сельский</a:t>
            </a:r>
            <a:r>
              <a:rPr lang="ru-RU" sz="1400" dirty="0">
                <a:solidFill>
                  <a:srgbClr val="024057"/>
                </a:solidFill>
              </a:rPr>
              <a:t> </a:t>
            </a:r>
            <a:r>
              <a:rPr lang="ru-RU" sz="1400" b="1" dirty="0">
                <a:solidFill>
                  <a:srgbClr val="024057"/>
                </a:solidFill>
              </a:rPr>
              <a:t>туризм</a:t>
            </a:r>
            <a:r>
              <a:rPr lang="ru-RU" sz="1400" dirty="0">
                <a:solidFill>
                  <a:srgbClr val="024057"/>
                </a:solidFill>
              </a:rPr>
              <a:t>» и «</a:t>
            </a:r>
            <a:r>
              <a:rPr lang="ru-RU" sz="1400" b="1" dirty="0" err="1" smtClean="0">
                <a:solidFill>
                  <a:srgbClr val="024057"/>
                </a:solidFill>
              </a:rPr>
              <a:t>агротуризм</a:t>
            </a:r>
            <a:r>
              <a:rPr lang="ru-RU" sz="1400" dirty="0" smtClean="0">
                <a:solidFill>
                  <a:srgbClr val="024057"/>
                </a:solidFill>
              </a:rPr>
              <a:t>» существенное. </a:t>
            </a:r>
            <a:r>
              <a:rPr lang="ru-RU" sz="1400" b="1" dirty="0" smtClean="0">
                <a:solidFill>
                  <a:srgbClr val="024057"/>
                </a:solidFill>
              </a:rPr>
              <a:t>Агротуризм</a:t>
            </a:r>
            <a:r>
              <a:rPr lang="ru-RU" sz="1400" dirty="0">
                <a:solidFill>
                  <a:srgbClr val="024057"/>
                </a:solidFill>
              </a:rPr>
              <a:t> (</a:t>
            </a:r>
            <a:r>
              <a:rPr lang="ru-RU" sz="1400" b="1" dirty="0">
                <a:solidFill>
                  <a:srgbClr val="024057"/>
                </a:solidFill>
              </a:rPr>
              <a:t>от</a:t>
            </a:r>
            <a:r>
              <a:rPr lang="ru-RU" sz="1400" dirty="0">
                <a:solidFill>
                  <a:srgbClr val="024057"/>
                </a:solidFill>
              </a:rPr>
              <a:t> англ. </a:t>
            </a:r>
            <a:r>
              <a:rPr lang="ru-RU" sz="1400" dirty="0" err="1">
                <a:solidFill>
                  <a:srgbClr val="024057"/>
                </a:solidFill>
              </a:rPr>
              <a:t>agrotourism</a:t>
            </a:r>
            <a:r>
              <a:rPr lang="ru-RU" sz="1400" dirty="0">
                <a:solidFill>
                  <a:srgbClr val="024057"/>
                </a:solidFill>
              </a:rPr>
              <a:t>) означает отдых на фермах, где путешественники могут познакомиться с сельскохозяйственным производством, в то время как «</a:t>
            </a:r>
            <a:r>
              <a:rPr lang="ru-RU" sz="1400" b="1" dirty="0">
                <a:solidFill>
                  <a:srgbClr val="024057"/>
                </a:solidFill>
              </a:rPr>
              <a:t>сельский</a:t>
            </a:r>
            <a:r>
              <a:rPr lang="ru-RU" sz="1400" dirty="0">
                <a:solidFill>
                  <a:srgbClr val="024057"/>
                </a:solidFill>
              </a:rPr>
              <a:t> </a:t>
            </a:r>
            <a:r>
              <a:rPr lang="ru-RU" sz="1400" b="1" dirty="0">
                <a:solidFill>
                  <a:srgbClr val="024057"/>
                </a:solidFill>
              </a:rPr>
              <a:t>туризм</a:t>
            </a:r>
            <a:r>
              <a:rPr lang="ru-RU" sz="1400" dirty="0">
                <a:solidFill>
                  <a:srgbClr val="024057"/>
                </a:solidFill>
              </a:rPr>
              <a:t>» (</a:t>
            </a:r>
            <a:r>
              <a:rPr lang="ru-RU" sz="1400" b="1" dirty="0">
                <a:solidFill>
                  <a:srgbClr val="024057"/>
                </a:solidFill>
              </a:rPr>
              <a:t>от</a:t>
            </a:r>
            <a:r>
              <a:rPr lang="ru-RU" sz="1400" dirty="0">
                <a:solidFill>
                  <a:srgbClr val="024057"/>
                </a:solidFill>
              </a:rPr>
              <a:t> англ. </a:t>
            </a:r>
            <a:r>
              <a:rPr lang="ru-RU" sz="1400" dirty="0" err="1">
                <a:solidFill>
                  <a:srgbClr val="024057"/>
                </a:solidFill>
              </a:rPr>
              <a:t>rural</a:t>
            </a:r>
            <a:r>
              <a:rPr lang="ru-RU" sz="1400" dirty="0">
                <a:solidFill>
                  <a:srgbClr val="024057"/>
                </a:solidFill>
              </a:rPr>
              <a:t> </a:t>
            </a:r>
            <a:r>
              <a:rPr lang="ru-RU" sz="1400" dirty="0" err="1">
                <a:solidFill>
                  <a:srgbClr val="024057"/>
                </a:solidFill>
              </a:rPr>
              <a:t>tourism</a:t>
            </a:r>
            <a:r>
              <a:rPr lang="ru-RU" sz="1400" dirty="0">
                <a:solidFill>
                  <a:srgbClr val="024057"/>
                </a:solidFill>
              </a:rPr>
              <a:t>) - это просто отдых в </a:t>
            </a:r>
            <a:r>
              <a:rPr lang="ru-RU" sz="1400" b="1" dirty="0">
                <a:solidFill>
                  <a:srgbClr val="024057"/>
                </a:solidFill>
              </a:rPr>
              <a:t>сельской</a:t>
            </a:r>
            <a:r>
              <a:rPr lang="ru-RU" sz="1400" dirty="0">
                <a:solidFill>
                  <a:srgbClr val="024057"/>
                </a:solidFill>
              </a:rPr>
              <a:t> местности. В Российской Федерации такого </a:t>
            </a:r>
            <a:r>
              <a:rPr lang="ru-RU" sz="1400" b="1" dirty="0">
                <a:solidFill>
                  <a:srgbClr val="024057"/>
                </a:solidFill>
              </a:rPr>
              <a:t>различия</a:t>
            </a:r>
            <a:r>
              <a:rPr lang="ru-RU" sz="1400" dirty="0">
                <a:solidFill>
                  <a:srgbClr val="024057"/>
                </a:solidFill>
              </a:rPr>
              <a:t> </a:t>
            </a:r>
            <a:r>
              <a:rPr lang="ru-RU" sz="1400" dirty="0" smtClean="0">
                <a:solidFill>
                  <a:srgbClr val="024057"/>
                </a:solidFill>
              </a:rPr>
              <a:t>нет.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24057"/>
                </a:solidFill>
              </a:rPr>
              <a:t>Сельский </a:t>
            </a:r>
            <a:r>
              <a:rPr lang="ru-RU" sz="1400" b="1" dirty="0">
                <a:solidFill>
                  <a:srgbClr val="024057"/>
                </a:solidFill>
              </a:rPr>
              <a:t>туризм </a:t>
            </a:r>
            <a:r>
              <a:rPr lang="ru-RU" sz="1400" dirty="0">
                <a:solidFill>
                  <a:srgbClr val="024057"/>
                </a:solidFill>
              </a:rPr>
              <a:t>- туризм, предусматривающий посещение сельской местности, малых городов с численностью населения до тридцати тысяч человек, в целях отдыха, приобщения к традиционному укладу жизни, ознакомления с деятельностью сельскохозяйственных товаропроизводителей и (или) участия в сельскохозяйственных работах без извлечения материальной выгоды с возможностью предоставления услуг по временному размещению, организации досуга, экскурсионных и иных услуг. Деятельность по оказанию услуг в сфере сельского туризма осуществляется </a:t>
            </a:r>
            <a:r>
              <a:rPr lang="ru-RU" sz="1400" b="1" dirty="0">
                <a:solidFill>
                  <a:srgbClr val="024057"/>
                </a:solidFill>
              </a:rPr>
              <a:t>сельскохозяйственными товаропроизводителями </a:t>
            </a:r>
            <a:r>
              <a:rPr lang="ru-RU" sz="1400" dirty="0">
                <a:solidFill>
                  <a:srgbClr val="024057"/>
                </a:solidFill>
              </a:rPr>
              <a:t>в соответствии с требованиями, установленными Правительством Российской </a:t>
            </a:r>
            <a:r>
              <a:rPr lang="ru-RU" sz="1400" dirty="0" smtClean="0">
                <a:solidFill>
                  <a:srgbClr val="024057"/>
                </a:solidFill>
              </a:rPr>
              <a:t>Федерации (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формулировка из Федерального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закона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«Об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основах туристской деятельности в Российской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Федерации</a:t>
            </a:r>
            <a:r>
              <a:rPr lang="ru-RU" sz="1400" dirty="0" smtClean="0">
                <a:solidFill>
                  <a:srgbClr val="024057"/>
                </a:solidFill>
              </a:rPr>
              <a:t>»)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24057"/>
                </a:solidFill>
              </a:rPr>
              <a:t>Агротуризм</a:t>
            </a:r>
            <a:r>
              <a:rPr lang="ru-RU" sz="1400" dirty="0" smtClean="0">
                <a:solidFill>
                  <a:srgbClr val="024057"/>
                </a:solidFill>
              </a:rPr>
              <a:t> - вид </a:t>
            </a:r>
            <a:r>
              <a:rPr lang="ru-RU" sz="1400" dirty="0">
                <a:solidFill>
                  <a:srgbClr val="024057"/>
                </a:solidFill>
              </a:rPr>
              <a:t>сельского отдыха, который подразумевает собой посильное участие в работе сельхоз производства. Особенностью этого вида является, то, что путешественник приезжает в сельскую местность, на ферму, в качестве помощника-волонтёра. А взамен он получает жилье, питание и обучение какому-то делу. Обычно условия разные, в зависимости от особенностей работы той или иной фермы. Агротуризм часто включает в себя сразу несколько видов сельского туризма, что делает его особенно привлекательным. </a:t>
            </a:r>
            <a:endParaRPr lang="ru-RU" sz="1400" dirty="0" smtClean="0">
              <a:solidFill>
                <a:srgbClr val="024057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По Федеральному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закону «О развитии сельского хозяйства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» среди основных направлений поддержки сельскохозяйственного производства – «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поддержка и развитие сельского туризма</a:t>
            </a:r>
            <a:r>
              <a:rPr lang="ru-RU" sz="1400" dirty="0" smtClean="0">
                <a:solidFill>
                  <a:srgbClr val="024057"/>
                </a:solidFill>
              </a:rPr>
              <a:t>».</a:t>
            </a:r>
          </a:p>
          <a:p>
            <a:pPr marL="0" indent="0">
              <a:buNone/>
            </a:pPr>
            <a:endParaRPr lang="ru-RU" sz="1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681" y="2312102"/>
            <a:ext cx="2063578" cy="1376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740" y="3878477"/>
            <a:ext cx="2061519" cy="154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6"/>
            <a:ext cx="9920760" cy="526964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Особенности сельского туризма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031" y="1079416"/>
            <a:ext cx="9469395" cy="5098962"/>
          </a:xfrm>
        </p:spPr>
        <p:txBody>
          <a:bodyPr/>
          <a:lstStyle/>
          <a:p>
            <a:r>
              <a:rPr lang="ru-RU" sz="2000" dirty="0" smtClean="0"/>
              <a:t>Возможность </a:t>
            </a:r>
            <a:r>
              <a:rPr lang="ru-RU" sz="2000" dirty="0"/>
              <a:t>сменить городской ритм жизни на деревенский. Полностью погрузиться в атмосферу неспешной жизни на фоне природы.</a:t>
            </a:r>
          </a:p>
          <a:p>
            <a:r>
              <a:rPr lang="ru-RU" sz="2000" dirty="0"/>
              <a:t>Получение новых знаний о культурно-исторических особенностях посещаемой территории.</a:t>
            </a:r>
          </a:p>
          <a:p>
            <a:r>
              <a:rPr lang="ru-RU" sz="2000" dirty="0"/>
              <a:t>Погружение в атмосферу сельской жизни: пообщаться с домашними животными, увидеть особенности огородных и садовых работ.</a:t>
            </a:r>
          </a:p>
          <a:p>
            <a:r>
              <a:rPr lang="ru-RU" sz="2000" dirty="0"/>
              <a:t>При желании турист может приобщиться к сельским работам: уход за животными, обрезка растений, сбор урожая и его переработка, участие в сенокосе, освоение местных ремёсел.</a:t>
            </a:r>
          </a:p>
          <a:p>
            <a:r>
              <a:rPr lang="ru-RU" sz="2000" dirty="0"/>
              <a:t>Различные виды деревенского отдыха: прогулки по лесу, поход за грибами и ягодами, рыбалка и катание на лошадях.</a:t>
            </a:r>
          </a:p>
          <a:p>
            <a:r>
              <a:rPr lang="ru-RU" sz="2000" dirty="0"/>
              <a:t>Свежий воздух, «живая» родниковая вода, натуральные свежие продукты питания – «прямо с грядки на стол</a:t>
            </a:r>
            <a:r>
              <a:rPr lang="ru-RU" sz="2000" dirty="0" smtClean="0"/>
              <a:t>»</a:t>
            </a:r>
          </a:p>
          <a:p>
            <a:endParaRPr lang="ru-RU" sz="2000" dirty="0"/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Важно! Встраивание или создание маршрутов!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8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6"/>
            <a:ext cx="9920760" cy="526964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Виды сельского туризма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031" y="1079416"/>
            <a:ext cx="9469395" cy="5160746"/>
          </a:xfrm>
        </p:spPr>
        <p:txBody>
          <a:bodyPr/>
          <a:lstStyle/>
          <a:p>
            <a:r>
              <a:rPr lang="ru-RU" sz="1800" b="1" dirty="0" smtClean="0"/>
              <a:t>Гостевые дома </a:t>
            </a:r>
            <a:r>
              <a:rPr lang="ru-RU" sz="1800" dirty="0" smtClean="0"/>
              <a:t>(отдых в деревенском доме)</a:t>
            </a:r>
            <a:endParaRPr lang="ru-RU" sz="1800" dirty="0"/>
          </a:p>
          <a:p>
            <a:r>
              <a:rPr lang="ru-RU" sz="1800" b="1" dirty="0"/>
              <a:t>Гастрономический туризм </a:t>
            </a:r>
            <a:r>
              <a:rPr lang="ru-RU" sz="1800" dirty="0"/>
              <a:t>(знакомство с национальной кухней и </a:t>
            </a:r>
            <a:r>
              <a:rPr lang="ru-RU" sz="1800" dirty="0" smtClean="0"/>
              <a:t>напитками)</a:t>
            </a:r>
            <a:endParaRPr lang="ru-RU" sz="1800" dirty="0"/>
          </a:p>
          <a:p>
            <a:r>
              <a:rPr lang="ru-RU" sz="1800" b="1" dirty="0"/>
              <a:t>Лечебно-оздоровительный туризм </a:t>
            </a:r>
            <a:r>
              <a:rPr lang="ru-RU" sz="1800" dirty="0"/>
              <a:t>(ванны с минеральными водами, грязевые аппликации, массаж, </a:t>
            </a:r>
            <a:r>
              <a:rPr lang="ru-RU" sz="1800" dirty="0" smtClean="0"/>
              <a:t>ароматерапия…)</a:t>
            </a:r>
            <a:endParaRPr lang="ru-RU" sz="1800" dirty="0"/>
          </a:p>
          <a:p>
            <a:r>
              <a:rPr lang="ru-RU" sz="1800" b="1" dirty="0"/>
              <a:t>Агротуризм</a:t>
            </a:r>
            <a:r>
              <a:rPr lang="ru-RU" sz="1800" dirty="0"/>
              <a:t> (участие в работе сельхоз </a:t>
            </a:r>
            <a:r>
              <a:rPr lang="ru-RU" sz="1800" dirty="0" smtClean="0"/>
              <a:t>производства)</a:t>
            </a:r>
            <a:endParaRPr lang="ru-RU" sz="1800" dirty="0"/>
          </a:p>
          <a:p>
            <a:r>
              <a:rPr lang="ru-RU" sz="1800" b="1" dirty="0"/>
              <a:t>Событийный туризм </a:t>
            </a:r>
            <a:r>
              <a:rPr lang="ru-RU" sz="1800" dirty="0"/>
              <a:t>(</a:t>
            </a:r>
            <a:r>
              <a:rPr lang="ru-RU" sz="1800" dirty="0" smtClean="0"/>
              <a:t>туры </a:t>
            </a:r>
            <a:r>
              <a:rPr lang="ru-RU" sz="1800" dirty="0"/>
              <a:t>вокруг фестивалей или </a:t>
            </a:r>
            <a:r>
              <a:rPr lang="ru-RU" sz="1800" dirty="0" smtClean="0"/>
              <a:t>праздников)</a:t>
            </a:r>
            <a:endParaRPr lang="ru-RU" sz="1800" dirty="0"/>
          </a:p>
          <a:p>
            <a:r>
              <a:rPr lang="ru-RU" sz="1800" b="1" dirty="0" smtClean="0"/>
              <a:t>Экологический </a:t>
            </a:r>
            <a:r>
              <a:rPr lang="ru-RU" sz="1800" b="1" dirty="0"/>
              <a:t>туризм </a:t>
            </a:r>
            <a:r>
              <a:rPr lang="ru-RU" sz="1800" dirty="0"/>
              <a:t>(научно-исследовательские экспедиции, посещение заповедных мест не тронутых человеком, прокладка новых троп на пешеходных маршрутах, высадка деревьев, очистка заповедников от мусора, фотоохота, пешие велосипедные конные прогулки, проживание в палатках или </a:t>
            </a:r>
            <a:r>
              <a:rPr lang="ru-RU" sz="1800" dirty="0" err="1"/>
              <a:t>экодомиках</a:t>
            </a:r>
            <a:r>
              <a:rPr lang="ru-RU" sz="1800" dirty="0"/>
              <a:t>, альпинизм и сплавы по рекам, горные </a:t>
            </a:r>
            <a:r>
              <a:rPr lang="ru-RU" sz="1800" dirty="0" smtClean="0"/>
              <a:t>походы)</a:t>
            </a:r>
          </a:p>
          <a:p>
            <a:r>
              <a:rPr lang="ru-RU" sz="1800" b="1" dirty="0"/>
              <a:t>Ремесленный туризм </a:t>
            </a:r>
            <a:r>
              <a:rPr lang="ru-RU" sz="1800" dirty="0"/>
              <a:t>(</a:t>
            </a:r>
            <a:r>
              <a:rPr lang="ru-RU" sz="1800" dirty="0" smtClean="0"/>
              <a:t>получение новых знаний </a:t>
            </a:r>
            <a:r>
              <a:rPr lang="ru-RU" sz="1800" dirty="0"/>
              <a:t>о старинных народных </a:t>
            </a:r>
            <a:r>
              <a:rPr lang="ru-RU" sz="1800" dirty="0" smtClean="0"/>
              <a:t>промыслах)</a:t>
            </a:r>
          </a:p>
          <a:p>
            <a:r>
              <a:rPr lang="ru-RU" sz="1800" b="1" dirty="0"/>
              <a:t>Культурно-этнографический туризм </a:t>
            </a:r>
            <a:r>
              <a:rPr lang="ru-RU" sz="1800" dirty="0" smtClean="0"/>
              <a:t>(национальные </a:t>
            </a:r>
            <a:r>
              <a:rPr lang="ru-RU" sz="1800" dirty="0"/>
              <a:t>традиции, язык, архитектура, ремёсла, духовные </a:t>
            </a:r>
            <a:r>
              <a:rPr lang="ru-RU" sz="1800" dirty="0" smtClean="0"/>
              <a:t>верования)</a:t>
            </a:r>
          </a:p>
          <a:p>
            <a:pPr marL="0" indent="0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</a:rPr>
              <a:t>Важно! Комбинация разных видов туризма!</a:t>
            </a:r>
            <a:endParaRPr lang="ru-RU" sz="1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2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6"/>
            <a:ext cx="9920760" cy="526964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Средства размещения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4591" y="942890"/>
            <a:ext cx="9469395" cy="5235487"/>
          </a:xfrm>
        </p:spPr>
        <p:txBody>
          <a:bodyPr/>
          <a:lstStyle/>
          <a:p>
            <a:r>
              <a:rPr lang="ru-RU" sz="1800" dirty="0" smtClean="0"/>
              <a:t>Размещение </a:t>
            </a:r>
            <a:r>
              <a:rPr lang="ru-RU" sz="1800" dirty="0"/>
              <a:t>на фермах и в </a:t>
            </a:r>
            <a:r>
              <a:rPr lang="ru-RU" sz="1800" dirty="0" smtClean="0"/>
              <a:t>усадьбах</a:t>
            </a:r>
            <a:endParaRPr lang="ru-RU" sz="1800" dirty="0"/>
          </a:p>
          <a:p>
            <a:r>
              <a:rPr lang="ru-RU" sz="1800" dirty="0" smtClean="0"/>
              <a:t>Апартаменты </a:t>
            </a:r>
            <a:r>
              <a:rPr lang="ru-RU" sz="1800" dirty="0"/>
              <a:t>в одном доме с хозяином или в комплексе зданий на территории усадьбы (агрохозяйства</a:t>
            </a:r>
            <a:r>
              <a:rPr lang="ru-RU" sz="1800" dirty="0" smtClean="0"/>
              <a:t>)</a:t>
            </a:r>
            <a:endParaRPr lang="ru-RU" sz="1800" dirty="0"/>
          </a:p>
          <a:p>
            <a:r>
              <a:rPr lang="ru-RU" sz="1800" dirty="0" smtClean="0"/>
              <a:t>Аренда </a:t>
            </a:r>
            <a:r>
              <a:rPr lang="ru-RU" sz="1800" dirty="0"/>
              <a:t>целого дома / </a:t>
            </a:r>
            <a:r>
              <a:rPr lang="ru-RU" sz="1800" dirty="0" smtClean="0"/>
              <a:t>коттеджа</a:t>
            </a:r>
            <a:endParaRPr lang="ru-RU" sz="1800" dirty="0"/>
          </a:p>
          <a:p>
            <a:r>
              <a:rPr lang="ru-RU" sz="1800" dirty="0" smtClean="0"/>
              <a:t>Номер </a:t>
            </a:r>
            <a:r>
              <a:rPr lang="ru-RU" sz="1800" dirty="0"/>
              <a:t>в сельской </a:t>
            </a:r>
            <a:r>
              <a:rPr lang="ru-RU" sz="1800" dirty="0" smtClean="0"/>
              <a:t>гостинице</a:t>
            </a:r>
            <a:endParaRPr lang="ru-RU" sz="1800" dirty="0"/>
          </a:p>
          <a:p>
            <a:r>
              <a:rPr lang="ru-RU" sz="1800" dirty="0" smtClean="0"/>
              <a:t>Размещение </a:t>
            </a:r>
            <a:r>
              <a:rPr lang="ru-RU" sz="1800" dirty="0"/>
              <a:t>в исторических зданиях в сельской местности или небольших </a:t>
            </a:r>
            <a:r>
              <a:rPr lang="ru-RU" sz="1800" dirty="0" smtClean="0"/>
              <a:t>городках</a:t>
            </a:r>
            <a:endParaRPr lang="ru-RU" sz="1800" dirty="0"/>
          </a:p>
          <a:p>
            <a:r>
              <a:rPr lang="ru-RU" sz="1800" dirty="0" smtClean="0"/>
              <a:t>Размещение </a:t>
            </a:r>
            <a:r>
              <a:rPr lang="ru-RU" sz="1800" dirty="0"/>
              <a:t>в палаточном </a:t>
            </a:r>
            <a:r>
              <a:rPr lang="ru-RU" sz="1800" dirty="0" smtClean="0"/>
              <a:t>городке</a:t>
            </a:r>
            <a:endParaRPr lang="ru-RU" sz="1800" dirty="0"/>
          </a:p>
          <a:p>
            <a:r>
              <a:rPr lang="ru-RU" sz="1800" dirty="0" smtClean="0"/>
              <a:t>Размещение </a:t>
            </a:r>
            <a:r>
              <a:rPr lang="ru-RU" sz="1800" dirty="0"/>
              <a:t>в кемпинге </a:t>
            </a:r>
            <a:r>
              <a:rPr lang="ru-RU" sz="1800" dirty="0" smtClean="0"/>
              <a:t>(оборудованный </a:t>
            </a:r>
            <a:r>
              <a:rPr lang="ru-RU" sz="1800" dirty="0"/>
              <a:t>летний лагерь для автотуристов c местами для установки </a:t>
            </a:r>
            <a:r>
              <a:rPr lang="ru-RU" sz="1800" dirty="0" smtClean="0"/>
              <a:t>палаток)</a:t>
            </a:r>
          </a:p>
          <a:p>
            <a:r>
              <a:rPr lang="ru-RU" sz="1800" dirty="0" smtClean="0"/>
              <a:t>Размещение в </a:t>
            </a:r>
            <a:r>
              <a:rPr lang="ru-RU" sz="1800" dirty="0" err="1" smtClean="0"/>
              <a:t>глэмпинге</a:t>
            </a:r>
            <a:r>
              <a:rPr lang="ru-RU" sz="1800" dirty="0" smtClean="0"/>
              <a:t> (просторные шатры </a:t>
            </a:r>
            <a:r>
              <a:rPr lang="ru-RU" sz="1800" dirty="0"/>
              <a:t>вместо обычных </a:t>
            </a:r>
            <a:r>
              <a:rPr lang="ru-RU" sz="1800" dirty="0" smtClean="0"/>
              <a:t>палаток)</a:t>
            </a:r>
            <a:endParaRPr lang="ru-RU" sz="1800" dirty="0"/>
          </a:p>
          <a:p>
            <a:r>
              <a:rPr lang="ru-RU" sz="1800" dirty="0" smtClean="0"/>
              <a:t>Размещение </a:t>
            </a:r>
            <a:r>
              <a:rPr lang="ru-RU" sz="1800" dirty="0"/>
              <a:t>в стилизованных под традиционное жилище, но оборудованных всеми удобствами отдельных коттеджах частного </a:t>
            </a:r>
            <a:r>
              <a:rPr lang="ru-RU" sz="1800" dirty="0" err="1"/>
              <a:t>турцентра</a:t>
            </a:r>
            <a:r>
              <a:rPr lang="ru-RU" sz="1800" dirty="0"/>
              <a:t>, предлагающего полный пакет </a:t>
            </a:r>
            <a:r>
              <a:rPr lang="ru-RU" sz="1800" dirty="0" err="1"/>
              <a:t>туруслуг</a:t>
            </a:r>
            <a:r>
              <a:rPr lang="ru-RU" sz="1800" dirty="0"/>
              <a:t> и специально построенного в сельской местности с уникальным </a:t>
            </a:r>
            <a:r>
              <a:rPr lang="ru-RU" sz="1800" dirty="0" smtClean="0"/>
              <a:t>ландшафтом</a:t>
            </a:r>
          </a:p>
          <a:p>
            <a:pPr marL="0" indent="0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</a:rPr>
              <a:t>Важно! Пребывание более 1 дня! </a:t>
            </a:r>
            <a:endParaRPr lang="ru-RU" sz="1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2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6"/>
            <a:ext cx="9920760" cy="526964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Сумма гранта и собственные вложения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326130"/>
              </p:ext>
            </p:extLst>
          </p:nvPr>
        </p:nvGraphicFramePr>
        <p:xfrm>
          <a:off x="2411243" y="1190110"/>
          <a:ext cx="4941028" cy="4673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464452" y="1444635"/>
            <a:ext cx="472116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Максимальный размер гранта:</a:t>
            </a:r>
          </a:p>
          <a:p>
            <a:endParaRPr lang="ru-RU" dirty="0"/>
          </a:p>
          <a:p>
            <a:r>
              <a:rPr lang="ru-RU" dirty="0" smtClean="0"/>
              <a:t>3 млн. рублей – 10% собственных средств</a:t>
            </a:r>
          </a:p>
          <a:p>
            <a:r>
              <a:rPr lang="ru-RU" dirty="0" smtClean="0"/>
              <a:t>5 </a:t>
            </a:r>
            <a:r>
              <a:rPr lang="ru-RU" dirty="0"/>
              <a:t>млн. рублей – </a:t>
            </a:r>
            <a:r>
              <a:rPr lang="ru-RU" dirty="0" smtClean="0"/>
              <a:t>15% </a:t>
            </a:r>
            <a:r>
              <a:rPr lang="ru-RU" dirty="0"/>
              <a:t>собственных средств</a:t>
            </a:r>
          </a:p>
          <a:p>
            <a:r>
              <a:rPr lang="ru-RU" dirty="0" smtClean="0"/>
              <a:t>8 </a:t>
            </a:r>
            <a:r>
              <a:rPr lang="ru-RU" dirty="0"/>
              <a:t>млн. рублей – </a:t>
            </a:r>
            <a:r>
              <a:rPr lang="ru-RU" dirty="0" smtClean="0"/>
              <a:t>20</a:t>
            </a:r>
            <a:r>
              <a:rPr lang="ru-RU" dirty="0"/>
              <a:t>% собственных средств</a:t>
            </a:r>
          </a:p>
          <a:p>
            <a:r>
              <a:rPr lang="ru-RU" dirty="0" smtClean="0"/>
              <a:t>10 </a:t>
            </a:r>
            <a:r>
              <a:rPr lang="ru-RU" dirty="0"/>
              <a:t>млн. рублей – </a:t>
            </a:r>
            <a:r>
              <a:rPr lang="ru-RU" dirty="0" smtClean="0"/>
              <a:t>25% </a:t>
            </a:r>
            <a:r>
              <a:rPr lang="ru-RU" dirty="0"/>
              <a:t>собственных </a:t>
            </a:r>
            <a:r>
              <a:rPr lang="ru-RU" dirty="0" smtClean="0"/>
              <a:t>средств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Важно!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Процент собственных средств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рассчитывается относительно </a:t>
            </a:r>
          </a:p>
          <a:p>
            <a:pPr algn="ctr"/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тоимости проекта, а не размера гранта!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0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6"/>
            <a:ext cx="9920760" cy="526964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Заявитель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4591" y="942890"/>
            <a:ext cx="9469395" cy="5235487"/>
          </a:xfrm>
        </p:spPr>
        <p:txBody>
          <a:bodyPr/>
          <a:lstStyle/>
          <a:p>
            <a:r>
              <a:rPr lang="ru-RU" sz="2000" dirty="0" smtClean="0"/>
              <a:t>Субъект малого предпринимательства (Федеральный закон №209-ФЗ от 24.07.2007)</a:t>
            </a:r>
          </a:p>
          <a:p>
            <a:r>
              <a:rPr lang="ru-RU" sz="2000" dirty="0" smtClean="0"/>
              <a:t>Сельскохозяйственный товаропроизводитель (приказ МинАПК СО №338 от 07.08.2020)</a:t>
            </a:r>
          </a:p>
          <a:p>
            <a:r>
              <a:rPr lang="ru-RU" sz="2000" dirty="0" smtClean="0"/>
              <a:t>Регистрация на сельской территории и территории сельской агломерации (приказ МинАПК СО №641 от 16.12.2019)</a:t>
            </a:r>
          </a:p>
          <a:p>
            <a:r>
              <a:rPr lang="ru-RU" sz="2000" dirty="0" smtClean="0"/>
              <a:t>Наличие земельного участка на праве собственности или ином праве сроком не менее 5 лет с </a:t>
            </a:r>
            <a:r>
              <a:rPr lang="ru-RU" sz="2000" i="1" u="sng" dirty="0" smtClean="0"/>
              <a:t>возможностью реализации проекта</a:t>
            </a:r>
          </a:p>
          <a:p>
            <a:r>
              <a:rPr lang="ru-RU" sz="2000" dirty="0" smtClean="0"/>
              <a:t>Основной ОКВЭД 01 «Растениеводство и животноводство, охота и предоставление соответствующих услуг в этих областях», 03 «Рыболовство и рыбоводство», 11.02 «Производство вина и винограда», 10 «Производство пищевых продуктов». </a:t>
            </a:r>
            <a:r>
              <a:rPr lang="ru-RU" sz="2000" i="1" dirty="0" smtClean="0"/>
              <a:t>Дополнительный </a:t>
            </a:r>
            <a:r>
              <a:rPr lang="ru-RU" sz="2000" i="1" dirty="0" err="1" smtClean="0"/>
              <a:t>ОКВЭДы</a:t>
            </a:r>
            <a:r>
              <a:rPr lang="ru-RU" sz="2000" i="1" dirty="0" smtClean="0"/>
              <a:t> – в зависимости от проекта.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Отсутствие задолженности по налогам более 10 тысяч рублей</a:t>
            </a:r>
          </a:p>
          <a:p>
            <a:r>
              <a:rPr lang="ru-RU" sz="2000" dirty="0" smtClean="0"/>
              <a:t>Отсутствие нарушений по предыдущим субсидиям и грантам</a:t>
            </a:r>
          </a:p>
          <a:p>
            <a:r>
              <a:rPr lang="ru-RU" sz="2000" dirty="0" smtClean="0"/>
              <a:t>Заявитель не находится в процессе реорганизации, ликвидации, банкротства…</a:t>
            </a:r>
          </a:p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0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31541" y="276226"/>
            <a:ext cx="9920760" cy="526964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24057"/>
                </a:solidFill>
                <a:latin typeface="PT Sans" panose="020B0503020203020204" pitchFamily="34" charset="-52"/>
              </a:rPr>
              <a:t>Результаты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4591" y="942890"/>
            <a:ext cx="9469395" cy="5235487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Осуществление деятельности не менее 5 лет</a:t>
            </a:r>
          </a:p>
          <a:p>
            <a:r>
              <a:rPr lang="ru-RU" sz="2000" dirty="0" smtClean="0"/>
              <a:t>Достижение показателей из проекта</a:t>
            </a:r>
          </a:p>
          <a:p>
            <a:r>
              <a:rPr lang="ru-RU" sz="2000" dirty="0" smtClean="0"/>
              <a:t>Увеличение производства сельскохозяйственной продукции (в натуральном выражении)</a:t>
            </a:r>
          </a:p>
          <a:p>
            <a:r>
              <a:rPr lang="ru-RU" sz="2000" dirty="0" smtClean="0"/>
              <a:t>Рост объема доходов от услуг, получаемых от реализации проекта (не менее 5% к предыдущему году)</a:t>
            </a:r>
          </a:p>
          <a:p>
            <a:r>
              <a:rPr lang="ru-RU" sz="2000" dirty="0" smtClean="0"/>
              <a:t>Увеличение количества туристов в результате реализации проекта</a:t>
            </a:r>
          </a:p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95671" y="6103637"/>
            <a:ext cx="356630" cy="365125"/>
          </a:xfrm>
        </p:spPr>
        <p:txBody>
          <a:bodyPr/>
          <a:lstStyle/>
          <a:p>
            <a:pPr>
              <a:defRPr/>
            </a:pPr>
            <a:fld id="{E3EE5F84-04C5-4D05-BBB3-F9430731F9C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5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12440</TotalTime>
  <Words>2123</Words>
  <Application>Microsoft Macintosh PowerPoint</Application>
  <PresentationFormat>Широкоэкранный</PresentationFormat>
  <Paragraphs>306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PT Sans</vt:lpstr>
      <vt:lpstr>Times New Roman</vt:lpstr>
      <vt:lpstr>Times New Roman CYR</vt:lpstr>
      <vt:lpstr>Тема Office</vt:lpstr>
      <vt:lpstr>Грант «Агротуризм» от Министерства сельского хозяйства РФ (отбор на 2024 год)</vt:lpstr>
      <vt:lpstr>Нормативная база</vt:lpstr>
      <vt:lpstr>Основные понятия</vt:lpstr>
      <vt:lpstr>Особенности сельского туризма</vt:lpstr>
      <vt:lpstr>Виды сельского туризма</vt:lpstr>
      <vt:lpstr>Средства размещения</vt:lpstr>
      <vt:lpstr>Сумма гранта и собственные вложения</vt:lpstr>
      <vt:lpstr>Заявитель</vt:lpstr>
      <vt:lpstr>Результаты реализации проекта</vt:lpstr>
      <vt:lpstr>Направление расходования средств проекта</vt:lpstr>
      <vt:lpstr>Перечень документов в составе заявки (1)</vt:lpstr>
      <vt:lpstr>Перечень документов в составе заявки (2)</vt:lpstr>
      <vt:lpstr>Критерии оценки заявок (1)</vt:lpstr>
      <vt:lpstr>Критерии оценки заявок (2)</vt:lpstr>
      <vt:lpstr>Критерии оценки заявок (3)</vt:lpstr>
      <vt:lpstr>Типовые ошибки</vt:lpstr>
      <vt:lpstr>Где получить информацию?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в 2019 году Планы на 2020 год</dc:title>
  <dc:creator>Джаваев Илья Борисович</dc:creator>
  <cp:lastModifiedBy>пользователь Microsoft Office</cp:lastModifiedBy>
  <cp:revision>229</cp:revision>
  <cp:lastPrinted>2020-02-13T09:56:06Z</cp:lastPrinted>
  <dcterms:created xsi:type="dcterms:W3CDTF">2020-02-04T08:18:51Z</dcterms:created>
  <dcterms:modified xsi:type="dcterms:W3CDTF">2023-04-26T05:20:09Z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-1595844012</vt:i4>
  </property>
  <property fmtid="{D5CDD505-2E9C-101B-9397-08002B2CF9AE}" pid="3" name="_NewReviewCycle">
    <vt:lpwstr/>
  </property>
  <property fmtid="{D5CDD505-2E9C-101B-9397-08002B2CF9AE}" pid="4" name="_EmailSubject">
    <vt:lpwstr>Рассылка</vt:lpwstr>
  </property>
  <property fmtid="{D5CDD505-2E9C-101B-9397-08002B2CF9AE}" pid="5" name="_AuthorEmail">
    <vt:lpwstr>di@sofp.ru</vt:lpwstr>
  </property>
  <property fmtid="{D5CDD505-2E9C-101B-9397-08002B2CF9AE}" pid="6" name="_AuthorEmailDisplayName">
    <vt:lpwstr>Джаваев Илья Борисович</vt:lpwstr>
  </property>
</Properties>
</file>